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85" r:id="rId4"/>
    <p:sldId id="286" r:id="rId5"/>
    <p:sldId id="288" r:id="rId6"/>
    <p:sldId id="260" r:id="rId7"/>
    <p:sldId id="276" r:id="rId8"/>
    <p:sldId id="277" r:id="rId9"/>
    <p:sldId id="280" r:id="rId10"/>
    <p:sldId id="261" r:id="rId11"/>
    <p:sldId id="278" r:id="rId12"/>
    <p:sldId id="279" r:id="rId13"/>
    <p:sldId id="262" r:id="rId14"/>
    <p:sldId id="263" r:id="rId15"/>
    <p:sldId id="265" r:id="rId16"/>
    <p:sldId id="289" r:id="rId17"/>
    <p:sldId id="290" r:id="rId18"/>
    <p:sldId id="282" r:id="rId19"/>
    <p:sldId id="283" r:id="rId20"/>
    <p:sldId id="281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8" d="100"/>
          <a:sy n="78" d="100"/>
        </p:scale>
        <p:origin x="-1146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A05E-47C0-4414-85D4-BAD422552B57}" type="datetimeFigureOut">
              <a:rPr lang="ru-RU" smtClean="0"/>
              <a:pPr/>
              <a:t>02.03.2026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3CA0-6DBA-494E-8F48-0D2CE53172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9575348"/>
      </p:ext>
    </p:extLst>
  </p:cSld>
  <p:clrMapOvr>
    <a:masterClrMapping/>
  </p:clrMapOvr>
  <p:transition spd="slow" advClick="0" advTm="2000">
    <p:cut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A05E-47C0-4414-85D4-BAD422552B57}" type="datetimeFigureOut">
              <a:rPr lang="ru-RU" smtClean="0"/>
              <a:pPr/>
              <a:t>02.03.2026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3CA0-6DBA-494E-8F48-0D2CE53172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7342070"/>
      </p:ext>
    </p:extLst>
  </p:cSld>
  <p:clrMapOvr>
    <a:masterClrMapping/>
  </p:clrMapOvr>
  <p:transition spd="slow" advClick="0" advTm="2000">
    <p:cut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A05E-47C0-4414-85D4-BAD422552B57}" type="datetimeFigureOut">
              <a:rPr lang="ru-RU" smtClean="0"/>
              <a:pPr/>
              <a:t>02.03.2026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3CA0-6DBA-494E-8F48-0D2CE53172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2154884"/>
      </p:ext>
    </p:extLst>
  </p:cSld>
  <p:clrMapOvr>
    <a:masterClrMapping/>
  </p:clrMapOvr>
  <p:transition spd="slow" advClick="0" advTm="2000">
    <p:cut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A05E-47C0-4414-85D4-BAD422552B57}" type="datetimeFigureOut">
              <a:rPr lang="ru-RU" smtClean="0"/>
              <a:pPr/>
              <a:t>02.03.2026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3CA0-6DBA-494E-8F48-0D2CE53172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8279711"/>
      </p:ext>
    </p:extLst>
  </p:cSld>
  <p:clrMapOvr>
    <a:masterClrMapping/>
  </p:clrMapOvr>
  <p:transition spd="slow" advClick="0" advTm="2000">
    <p:cut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A05E-47C0-4414-85D4-BAD422552B57}" type="datetimeFigureOut">
              <a:rPr lang="ru-RU" smtClean="0"/>
              <a:pPr/>
              <a:t>02.03.2026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3CA0-6DBA-494E-8F48-0D2CE53172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80779930"/>
      </p:ext>
    </p:extLst>
  </p:cSld>
  <p:clrMapOvr>
    <a:masterClrMapping/>
  </p:clrMapOvr>
  <p:transition spd="slow" advClick="0" advTm="2000">
    <p:cut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A05E-47C0-4414-85D4-BAD422552B57}" type="datetimeFigureOut">
              <a:rPr lang="ru-RU" smtClean="0"/>
              <a:pPr/>
              <a:t>02.03.2026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3CA0-6DBA-494E-8F48-0D2CE53172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2716742"/>
      </p:ext>
    </p:extLst>
  </p:cSld>
  <p:clrMapOvr>
    <a:masterClrMapping/>
  </p:clrMapOvr>
  <p:transition spd="slow" advClick="0" advTm="2000">
    <p:cut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A05E-47C0-4414-85D4-BAD422552B57}" type="datetimeFigureOut">
              <a:rPr lang="ru-RU" smtClean="0"/>
              <a:pPr/>
              <a:t>02.03.2026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3CA0-6DBA-494E-8F48-0D2CE53172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11114659"/>
      </p:ext>
    </p:extLst>
  </p:cSld>
  <p:clrMapOvr>
    <a:masterClrMapping/>
  </p:clrMapOvr>
  <p:transition spd="slow" advClick="0" advTm="2000">
    <p:cut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A05E-47C0-4414-85D4-BAD422552B57}" type="datetimeFigureOut">
              <a:rPr lang="ru-RU" smtClean="0"/>
              <a:pPr/>
              <a:t>02.03.2026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3CA0-6DBA-494E-8F48-0D2CE53172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333842"/>
      </p:ext>
    </p:extLst>
  </p:cSld>
  <p:clrMapOvr>
    <a:masterClrMapping/>
  </p:clrMapOvr>
  <p:transition spd="slow" advClick="0" advTm="2000">
    <p:cut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A05E-47C0-4414-85D4-BAD422552B57}" type="datetimeFigureOut">
              <a:rPr lang="ru-RU" smtClean="0"/>
              <a:pPr/>
              <a:t>02.03.2026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3CA0-6DBA-494E-8F48-0D2CE53172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2671681"/>
      </p:ext>
    </p:extLst>
  </p:cSld>
  <p:clrMapOvr>
    <a:masterClrMapping/>
  </p:clrMapOvr>
  <p:transition spd="slow" advClick="0" advTm="2000">
    <p:cut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A05E-47C0-4414-85D4-BAD422552B57}" type="datetimeFigureOut">
              <a:rPr lang="ru-RU" smtClean="0"/>
              <a:pPr/>
              <a:t>02.03.2026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3CA0-6DBA-494E-8F48-0D2CE53172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590527"/>
      </p:ext>
    </p:extLst>
  </p:cSld>
  <p:clrMapOvr>
    <a:masterClrMapping/>
  </p:clrMapOvr>
  <p:transition spd="slow" advClick="0" advTm="2000">
    <p:cut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A05E-47C0-4414-85D4-BAD422552B57}" type="datetimeFigureOut">
              <a:rPr lang="ru-RU" smtClean="0"/>
              <a:pPr/>
              <a:t>02.03.2026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3CA0-6DBA-494E-8F48-0D2CE53172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52633252"/>
      </p:ext>
    </p:extLst>
  </p:cSld>
  <p:clrMapOvr>
    <a:masterClrMapping/>
  </p:clrMapOvr>
  <p:transition spd="slow" advClick="0" advTm="2000">
    <p:cut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FA05E-47C0-4414-85D4-BAD422552B57}" type="datetimeFigureOut">
              <a:rPr lang="ru-RU" smtClean="0"/>
              <a:pPr/>
              <a:t>02.03.2026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33CA0-6DBA-494E-8F48-0D2CE53172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38440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2000">
    <p:cut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2714620"/>
            <a:ext cx="7772400" cy="2786082"/>
          </a:xfrm>
        </p:spPr>
        <p:txBody>
          <a:bodyPr>
            <a:normAutofit fontScale="90000"/>
          </a:bodyPr>
          <a:lstStyle/>
          <a:p>
            <a:r>
              <a:rPr lang="uk-UA" sz="4800" b="1" dirty="0" smtClean="0">
                <a:solidFill>
                  <a:srgbClr val="0070C0"/>
                </a:solidFill>
                <a:latin typeface="Monotype Corsiva" pitchFamily="66" charset="0"/>
              </a:rPr>
              <a:t>Звіт    роботи </a:t>
            </a:r>
            <a:r>
              <a:rPr lang="uk-UA" sz="4800" b="1" dirty="0" smtClean="0">
                <a:solidFill>
                  <a:srgbClr val="0070C0"/>
                </a:solidFill>
                <a:latin typeface="Monotype Corsiva" pitchFamily="66" charset="0"/>
              </a:rPr>
              <a:t>директора                         </a:t>
            </a:r>
            <a:r>
              <a:rPr lang="uk-UA" sz="4800" b="1" dirty="0" smtClean="0">
                <a:solidFill>
                  <a:srgbClr val="0070C0"/>
                </a:solidFill>
                <a:latin typeface="Monotype Corsiva" pitchFamily="66" charset="0"/>
              </a:rPr>
              <a:t>Чернявського ЗДО                                       </a:t>
            </a:r>
            <a:br>
              <a:rPr lang="uk-UA" sz="4800" b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uk-UA" sz="4800" b="1" dirty="0" smtClean="0">
                <a:solidFill>
                  <a:srgbClr val="0070C0"/>
                </a:solidFill>
                <a:latin typeface="Monotype Corsiva" pitchFamily="66" charset="0"/>
              </a:rPr>
              <a:t>   </a:t>
            </a:r>
            <a:r>
              <a:rPr lang="uk-UA" sz="4800" b="1" dirty="0" err="1" smtClean="0">
                <a:solidFill>
                  <a:srgbClr val="0070C0"/>
                </a:solidFill>
                <a:latin typeface="Monotype Corsiva" pitchFamily="66" charset="0"/>
              </a:rPr>
              <a:t>“Золоте</a:t>
            </a:r>
            <a:r>
              <a:rPr lang="uk-UA" sz="4800" b="1" dirty="0" smtClean="0">
                <a:solidFill>
                  <a:srgbClr val="0070C0"/>
                </a:solidFill>
                <a:latin typeface="Monotype Corsiva" pitchFamily="66" charset="0"/>
              </a:rPr>
              <a:t>   копитце </a:t>
            </a:r>
            <a:r>
              <a:rPr lang="uk-UA" sz="4800" b="1" dirty="0" smtClean="0">
                <a:solidFill>
                  <a:srgbClr val="0070C0"/>
                </a:solidFill>
                <a:latin typeface="Monotype Corsiva" pitchFamily="66" charset="0"/>
              </a:rPr>
              <a:t>”</a:t>
            </a:r>
            <a:br>
              <a:rPr lang="uk-UA" sz="4800" b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uk-UA" sz="4800" b="1" dirty="0" err="1" smtClean="0">
                <a:solidFill>
                  <a:srgbClr val="0070C0"/>
                </a:solidFill>
                <a:latin typeface="Monotype Corsiva" pitchFamily="66" charset="0"/>
              </a:rPr>
              <a:t>Гриценко</a:t>
            </a:r>
            <a:r>
              <a:rPr lang="uk-UA" sz="4800" b="1" dirty="0" smtClean="0">
                <a:solidFill>
                  <a:srgbClr val="0070C0"/>
                </a:solidFill>
                <a:latin typeface="Monotype Corsiva" pitchFamily="66" charset="0"/>
              </a:rPr>
              <a:t> Світлани Василівни</a:t>
            </a:r>
            <a:endParaRPr lang="ru-RU" sz="48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8064678"/>
      </p:ext>
    </p:extLst>
  </p:cSld>
  <p:clrMapOvr>
    <a:masterClrMapping/>
  </p:clrMapOvr>
  <p:transition spd="slow" advClick="0" advTm="3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8794" y="642918"/>
            <a:ext cx="5286412" cy="1143008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Monotype Corsiva" pitchFamily="66" charset="0"/>
              </a:rPr>
              <a:t>Щасливі моменти </a:t>
            </a:r>
            <a:br>
              <a:rPr lang="uk-UA" b="1" dirty="0" smtClean="0">
                <a:latin typeface="Monotype Corsiva" pitchFamily="66" charset="0"/>
              </a:rPr>
            </a:br>
            <a:r>
              <a:rPr lang="uk-UA" b="1" dirty="0" smtClean="0">
                <a:latin typeface="Monotype Corsiva" pitchFamily="66" charset="0"/>
              </a:rPr>
              <a:t>дитинства</a:t>
            </a:r>
            <a:endParaRPr lang="ru-RU" b="1" dirty="0">
              <a:latin typeface="Monotype Corsiva" pitchFamily="66" charset="0"/>
            </a:endParaRPr>
          </a:p>
        </p:txBody>
      </p:sp>
      <p:pic>
        <p:nvPicPr>
          <p:cNvPr id="5" name="Содержимое 4" descr="изображение_viber_2025-12-23_01-01-16-88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08673" y="2143116"/>
            <a:ext cx="5288694" cy="3983047"/>
          </a:xfrm>
        </p:spPr>
      </p:pic>
    </p:spTree>
    <p:extLst>
      <p:ext uri="{BB962C8B-B14F-4D97-AF65-F5344CB8AC3E}">
        <p14:creationId xmlns:p14="http://schemas.microsoft.com/office/powerpoint/2010/main" xmlns="" val="4236136921"/>
      </p:ext>
    </p:extLst>
  </p:cSld>
  <p:clrMapOvr>
    <a:masterClrMapping/>
  </p:clrMapOvr>
  <p:transition spd="slow" advClick="0" advTm="2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8794" y="642918"/>
            <a:ext cx="5286412" cy="1143008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Monotype Corsiva" pitchFamily="66" charset="0"/>
              </a:rPr>
              <a:t>             Навчально-виховна</a:t>
            </a:r>
            <a:br>
              <a:rPr lang="uk-UA" b="1" dirty="0" smtClean="0">
                <a:latin typeface="Monotype Corsiva" pitchFamily="66" charset="0"/>
              </a:rPr>
            </a:br>
            <a:r>
              <a:rPr lang="uk-UA" b="1" dirty="0" smtClean="0">
                <a:latin typeface="Monotype Corsiva" pitchFamily="66" charset="0"/>
              </a:rPr>
              <a:t>     діяльність</a:t>
            </a:r>
            <a:endParaRPr lang="ru-RU" b="1" dirty="0">
              <a:latin typeface="Monotype Corsiva" pitchFamily="66" charset="0"/>
            </a:endParaRPr>
          </a:p>
        </p:txBody>
      </p:sp>
      <p:pic>
        <p:nvPicPr>
          <p:cNvPr id="7" name="Содержимое 6" descr="изображение_viber_2025-09-24_13-49-21-469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00364" y="2030383"/>
            <a:ext cx="3071834" cy="4095780"/>
          </a:xfrm>
        </p:spPr>
      </p:pic>
    </p:spTree>
    <p:extLst>
      <p:ext uri="{BB962C8B-B14F-4D97-AF65-F5344CB8AC3E}">
        <p14:creationId xmlns:p14="http://schemas.microsoft.com/office/powerpoint/2010/main" xmlns="" val="4236136921"/>
      </p:ext>
    </p:extLst>
  </p:cSld>
  <p:clrMapOvr>
    <a:masterClrMapping/>
  </p:clrMapOvr>
  <p:transition spd="slow" advClick="0" advTm="2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_viber_2025-10-08_13-50-47-7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670" y="95226"/>
            <a:ext cx="5072080" cy="676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6136921"/>
      </p:ext>
    </p:extLst>
  </p:cSld>
  <p:clrMapOvr>
    <a:masterClrMapping/>
  </p:clrMapOvr>
  <p:transition spd="slow" advClick="0" advTm="2000">
    <p:cut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71480"/>
            <a:ext cx="5929354" cy="714380"/>
          </a:xfrm>
        </p:spPr>
        <p:txBody>
          <a:bodyPr>
            <a:noAutofit/>
          </a:bodyPr>
          <a:lstStyle/>
          <a:p>
            <a:r>
              <a:rPr lang="uk-UA" b="1" dirty="0" smtClean="0">
                <a:solidFill>
                  <a:srgbClr val="7030A0"/>
                </a:solidFill>
                <a:latin typeface="Monotype Corsiva" pitchFamily="66" charset="0"/>
              </a:rPr>
              <a:t>  День української </a:t>
            </a:r>
            <a:r>
              <a:rPr lang="uk-UA" b="1" dirty="0" err="1" smtClean="0">
                <a:solidFill>
                  <a:srgbClr val="7030A0"/>
                </a:solidFill>
                <a:latin typeface="Monotype Corsiva" pitchFamily="66" charset="0"/>
              </a:rPr>
              <a:t>хустки”</a:t>
            </a:r>
            <a:endParaRPr lang="ru-RU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5" name="Содержимое 4" descr="изображение_viber_2025-12-07_14-53-05-283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21059532">
            <a:off x="3233845" y="1268592"/>
            <a:ext cx="3832051" cy="5109403"/>
          </a:xfrm>
        </p:spPr>
      </p:pic>
    </p:spTree>
    <p:extLst>
      <p:ext uri="{BB962C8B-B14F-4D97-AF65-F5344CB8AC3E}">
        <p14:creationId xmlns:p14="http://schemas.microsoft.com/office/powerpoint/2010/main" xmlns="" val="3835496718"/>
      </p:ext>
    </p:extLst>
  </p:cSld>
  <p:clrMapOvr>
    <a:masterClrMapping/>
  </p:clrMapOvr>
  <p:transition spd="slow" advClick="0" advTm="2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t="-17000" r="-20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428604"/>
            <a:ext cx="5786478" cy="1214446"/>
          </a:xfrm>
        </p:spPr>
        <p:txBody>
          <a:bodyPr/>
          <a:lstStyle/>
          <a:p>
            <a:r>
              <a:rPr lang="uk-UA" b="1" dirty="0" smtClean="0">
                <a:latin typeface="Monotype Corsiva" pitchFamily="66" charset="0"/>
              </a:rPr>
              <a:t>Творча діяльність</a:t>
            </a:r>
            <a:endParaRPr lang="ru-RU" b="1" dirty="0">
              <a:latin typeface="Monotype Corsiva" pitchFamily="66" charset="0"/>
            </a:endParaRPr>
          </a:p>
        </p:txBody>
      </p:sp>
      <p:pic>
        <p:nvPicPr>
          <p:cNvPr id="5" name="Содержимое 4" descr="изображение_viber_2025-12-20_16-17-59-146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57488" y="1500174"/>
            <a:ext cx="3714776" cy="4953035"/>
          </a:xfrm>
        </p:spPr>
      </p:pic>
    </p:spTree>
    <p:extLst>
      <p:ext uri="{BB962C8B-B14F-4D97-AF65-F5344CB8AC3E}">
        <p14:creationId xmlns:p14="http://schemas.microsoft.com/office/powerpoint/2010/main" xmlns="" val="2708412606"/>
      </p:ext>
    </p:extLst>
  </p:cSld>
  <p:clrMapOvr>
    <a:masterClrMapping/>
  </p:clrMapOvr>
  <p:transition spd="slow" advClick="0" advTm="2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Содержимое 10" descr="изображение_viber_2025-10-10_14-37-35-506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14546" y="1000108"/>
            <a:ext cx="6167986" cy="4625990"/>
          </a:xfrm>
        </p:spPr>
      </p:pic>
    </p:spTree>
    <p:extLst>
      <p:ext uri="{BB962C8B-B14F-4D97-AF65-F5344CB8AC3E}">
        <p14:creationId xmlns:p14="http://schemas.microsoft.com/office/powerpoint/2010/main" xmlns="" val="3214842397"/>
      </p:ext>
    </p:extLst>
  </p:cSld>
  <p:clrMapOvr>
    <a:masterClrMapping/>
  </p:clrMapOvr>
  <p:transition spd="slow" advClick="0" advTm="2000">
    <p:cut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642918"/>
            <a:ext cx="7901014" cy="774720"/>
          </a:xfrm>
        </p:spPr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</a:rPr>
              <a:t>Новорічні свята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йй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1051445">
            <a:off x="1184119" y="2548097"/>
            <a:ext cx="2565448" cy="3420598"/>
          </a:xfrm>
        </p:spPr>
      </p:pic>
      <p:pic>
        <p:nvPicPr>
          <p:cNvPr id="5" name="Рисунок 4" descr="ццц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948308">
            <a:off x="4589478" y="2142644"/>
            <a:ext cx="2599107" cy="3465477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cut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.</a:t>
            </a:r>
            <a:endParaRPr lang="ru-RU" dirty="0"/>
          </a:p>
        </p:txBody>
      </p:sp>
      <p:pic>
        <p:nvPicPr>
          <p:cNvPr id="4" name="Содержимое 3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932501">
            <a:off x="569376" y="242703"/>
            <a:ext cx="2214578" cy="2952770"/>
          </a:xfrm>
        </p:spPr>
      </p:pic>
      <p:pic>
        <p:nvPicPr>
          <p:cNvPr id="5" name="Рисунок 4" descr="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757738">
            <a:off x="1581342" y="2541739"/>
            <a:ext cx="2448885" cy="3265180"/>
          </a:xfrm>
          <a:prstGeom prst="rect">
            <a:avLst/>
          </a:prstGeom>
        </p:spPr>
      </p:pic>
      <p:pic>
        <p:nvPicPr>
          <p:cNvPr id="6" name="Рисунок 5" descr="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120619">
            <a:off x="5355217" y="2634993"/>
            <a:ext cx="2220336" cy="2960448"/>
          </a:xfrm>
          <a:prstGeom prst="rect">
            <a:avLst/>
          </a:prstGeom>
        </p:spPr>
      </p:pic>
      <p:pic>
        <p:nvPicPr>
          <p:cNvPr id="7" name="Рисунок 6" descr="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131200">
            <a:off x="3788702" y="287590"/>
            <a:ext cx="2285980" cy="3047973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cut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C:\Documents and Settings\Admin\Рабочий стол\Фото на слайди\IMG_408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4000504"/>
            <a:ext cx="4530519" cy="2643207"/>
          </a:xfrm>
          <a:prstGeom prst="roundRect">
            <a:avLst/>
          </a:prstGeom>
          <a:noFill/>
        </p:spPr>
      </p:pic>
      <p:pic>
        <p:nvPicPr>
          <p:cNvPr id="11269" name="Picture 5" descr="C:\Documents and Settings\Admin\Рабочий стол\Фото на слайди\IMG_4081.JPG"/>
          <p:cNvPicPr>
            <a:picLocks noChangeAspect="1" noChangeArrowheads="1"/>
          </p:cNvPicPr>
          <p:nvPr/>
        </p:nvPicPr>
        <p:blipFill>
          <a:blip r:embed="rId4" cstate="print"/>
          <a:srcRect l="14478" t="11625" r="38820" b="14476"/>
          <a:stretch>
            <a:fillRect/>
          </a:stretch>
        </p:blipFill>
        <p:spPr bwMode="auto">
          <a:xfrm>
            <a:off x="1187926" y="500042"/>
            <a:ext cx="3692301" cy="3286148"/>
          </a:xfrm>
          <a:prstGeom prst="roundRect">
            <a:avLst/>
          </a:prstGeom>
          <a:noFill/>
        </p:spPr>
      </p:pic>
      <p:pic>
        <p:nvPicPr>
          <p:cNvPr id="11270" name="Picture 6" descr="C:\Documents and Settings\Admin\Рабочий стол\Фото на слайди\IMG_4080.JPG"/>
          <p:cNvPicPr>
            <a:picLocks noChangeAspect="1" noChangeArrowheads="1"/>
          </p:cNvPicPr>
          <p:nvPr/>
        </p:nvPicPr>
        <p:blipFill>
          <a:blip r:embed="rId5" cstate="print"/>
          <a:srcRect r="43811" b="392"/>
          <a:stretch>
            <a:fillRect/>
          </a:stretch>
        </p:blipFill>
        <p:spPr bwMode="auto">
          <a:xfrm>
            <a:off x="5082536" y="428604"/>
            <a:ext cx="4061464" cy="3360665"/>
          </a:xfrm>
          <a:prstGeom prst="round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714612" y="285728"/>
            <a:ext cx="4000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C00000"/>
                </a:solidFill>
              </a:rPr>
              <a:t>Ігрові осередки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4842397"/>
      </p:ext>
    </p:extLst>
  </p:cSld>
  <p:clrMapOvr>
    <a:masterClrMapping/>
  </p:clrMapOvr>
  <p:transition spd="slow" advClick="0" advTm="2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Admin\Рабочий стол\Фото на слайди\Изображение 0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3" y="1518025"/>
            <a:ext cx="6453537" cy="48399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14842397"/>
      </p:ext>
    </p:extLst>
  </p:cSld>
  <p:clrMapOvr>
    <a:masterClrMapping/>
  </p:clrMapOvr>
  <p:transition spd="slow" advClick="0" advTm="2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68179">
            <a:off x="460735" y="2705075"/>
            <a:ext cx="3744900" cy="2803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Documents and Settings\Admin\Рабочий стол\Фото на слайди\фото садок 0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2571744"/>
            <a:ext cx="3172527" cy="28629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58064678"/>
      </p:ext>
    </p:extLst>
  </p:cSld>
  <p:clrMapOvr>
    <a:masterClrMapping/>
  </p:clrMapOvr>
  <p:transition spd="slow" advClick="0" advTm="2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14287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                  </a:t>
            </a:r>
            <a:br>
              <a:rPr lang="uk-UA" dirty="0" smtClean="0"/>
            </a:br>
            <a:r>
              <a:rPr lang="uk-UA" dirty="0" smtClean="0"/>
              <a:t> </a:t>
            </a:r>
            <a:r>
              <a:rPr lang="uk-UA" sz="4800" b="1" dirty="0" smtClean="0">
                <a:solidFill>
                  <a:srgbClr val="002060"/>
                </a:solidFill>
                <a:latin typeface="Monotype Corsiva" pitchFamily="66" charset="0"/>
              </a:rPr>
              <a:t>Дякуємо за увагу!!!</a:t>
            </a:r>
            <a:endParaRPr lang="ru-RU" sz="48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4842397"/>
      </p:ext>
    </p:extLst>
  </p:cSld>
  <p:clrMapOvr>
    <a:masterClrMapping/>
  </p:clrMapOvr>
  <p:transition spd="slow" advClick="0" advTm="2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1538" y="2500306"/>
            <a:ext cx="6400800" cy="2714644"/>
          </a:xfrm>
        </p:spPr>
        <p:txBody>
          <a:bodyPr>
            <a:normAutofit fontScale="92500" lnSpcReduction="20000"/>
          </a:bodyPr>
          <a:lstStyle/>
          <a:p>
            <a:r>
              <a:rPr lang="uk-UA" sz="4000" b="1" i="1" dirty="0" smtClean="0">
                <a:solidFill>
                  <a:schemeClr val="tx1"/>
                </a:solidFill>
              </a:rPr>
              <a:t>Заклад дошкільної освіти введений в дію 01.08.2011 р.</a:t>
            </a:r>
          </a:p>
          <a:p>
            <a:pPr>
              <a:buFontTx/>
              <a:buChar char="-"/>
            </a:pPr>
            <a:r>
              <a:rPr lang="uk-UA" sz="4000" b="1" i="1" dirty="0" smtClean="0">
                <a:solidFill>
                  <a:schemeClr val="tx1"/>
                </a:solidFill>
              </a:rPr>
              <a:t>проектна потужність             </a:t>
            </a:r>
          </a:p>
          <a:p>
            <a:r>
              <a:rPr lang="uk-UA" sz="4000" b="1" i="1" dirty="0" smtClean="0">
                <a:solidFill>
                  <a:schemeClr val="tx1"/>
                </a:solidFill>
              </a:rPr>
              <a:t>                              - 28 місць</a:t>
            </a:r>
          </a:p>
          <a:p>
            <a:pPr>
              <a:buFontTx/>
              <a:buChar char="-"/>
            </a:pPr>
            <a:r>
              <a:rPr lang="uk-UA" sz="4000" b="1" i="1" dirty="0" smtClean="0">
                <a:solidFill>
                  <a:schemeClr val="tx1"/>
                </a:solidFill>
              </a:rPr>
              <a:t> виховується - 11 дітей</a:t>
            </a:r>
          </a:p>
          <a:p>
            <a:pPr>
              <a:buFontTx/>
              <a:buChar char="-"/>
            </a:pPr>
            <a:endParaRPr lang="uk-UA" dirty="0" smtClean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8064678"/>
      </p:ext>
    </p:extLst>
  </p:cSld>
  <p:clrMapOvr>
    <a:masterClrMapping/>
  </p:clrMapOvr>
  <p:transition spd="slow" advClick="0" advTm="2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6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600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</a:rPr>
              <a:t/>
            </a:r>
            <a:br>
              <a:rPr lang="uk-UA" sz="3600" b="1" dirty="0" smtClean="0">
                <a:solidFill>
                  <a:srgbClr val="FF0000"/>
                </a:solidFill>
              </a:rPr>
            </a:br>
            <a:r>
              <a:rPr lang="uk-UA" sz="3600" b="1" dirty="0" smtClean="0">
                <a:solidFill>
                  <a:srgbClr val="FF0000"/>
                </a:solidFill>
              </a:rPr>
              <a:t/>
            </a:r>
            <a:br>
              <a:rPr lang="uk-UA" sz="3600" b="1" dirty="0" smtClean="0">
                <a:solidFill>
                  <a:srgbClr val="FF0000"/>
                </a:solidFill>
              </a:rPr>
            </a:br>
            <a:r>
              <a:rPr lang="uk-UA" sz="3600" b="1" dirty="0" smtClean="0">
                <a:solidFill>
                  <a:srgbClr val="FF0000"/>
                </a:solidFill>
              </a:rPr>
              <a:t/>
            </a:r>
            <a:br>
              <a:rPr lang="uk-UA" sz="3600" b="1" dirty="0" smtClean="0">
                <a:solidFill>
                  <a:srgbClr val="FF0000"/>
                </a:solidFill>
              </a:rPr>
            </a:br>
            <a:r>
              <a:rPr lang="uk-UA" sz="3600" b="1" dirty="0" smtClean="0">
                <a:solidFill>
                  <a:srgbClr val="FF0000"/>
                </a:solidFill>
              </a:rPr>
              <a:t>Законодавчі документи та</a:t>
            </a:r>
            <a:br>
              <a:rPr lang="uk-UA" sz="3600" b="1" dirty="0" smtClean="0">
                <a:solidFill>
                  <a:srgbClr val="FF0000"/>
                </a:solidFill>
              </a:rPr>
            </a:br>
            <a:r>
              <a:rPr lang="uk-UA" sz="3600" b="1" dirty="0" smtClean="0">
                <a:solidFill>
                  <a:srgbClr val="FF0000"/>
                </a:solidFill>
              </a:rPr>
              <a:t> нормативно-правові </a:t>
            </a:r>
            <a:br>
              <a:rPr lang="uk-UA" sz="3600" b="1" dirty="0" smtClean="0">
                <a:solidFill>
                  <a:srgbClr val="FF0000"/>
                </a:solidFill>
              </a:rPr>
            </a:br>
            <a:r>
              <a:rPr lang="uk-UA" sz="3600" b="1" dirty="0" smtClean="0">
                <a:solidFill>
                  <a:srgbClr val="FF0000"/>
                </a:solidFill>
              </a:rPr>
              <a:t>акти якими керуємося у своїй діяльності</a:t>
            </a:r>
            <a:r>
              <a:rPr lang="uk-UA" sz="3600" b="1" dirty="0" smtClean="0">
                <a:solidFill>
                  <a:srgbClr val="C00000"/>
                </a:solidFill>
              </a:rPr>
              <a:t>: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2786058"/>
            <a:ext cx="7643866" cy="3340105"/>
          </a:xfrm>
        </p:spPr>
        <p:txBody>
          <a:bodyPr>
            <a:normAutofit fontScale="92500" lnSpcReduction="20000"/>
          </a:bodyPr>
          <a:lstStyle/>
          <a:p>
            <a:r>
              <a:rPr lang="uk-UA" dirty="0" smtClean="0"/>
              <a:t>Закон України </a:t>
            </a:r>
            <a:r>
              <a:rPr lang="uk-UA" dirty="0" err="1" smtClean="0"/>
              <a:t>“Про</a:t>
            </a:r>
            <a:r>
              <a:rPr lang="uk-UA" dirty="0" smtClean="0"/>
              <a:t> дошкільну </a:t>
            </a:r>
            <a:r>
              <a:rPr lang="uk-UA" dirty="0" err="1" smtClean="0"/>
              <a:t>освіту”</a:t>
            </a:r>
            <a:r>
              <a:rPr lang="uk-UA" dirty="0" smtClean="0"/>
              <a:t>;</a:t>
            </a:r>
          </a:p>
          <a:p>
            <a:r>
              <a:rPr lang="uk-UA" dirty="0" smtClean="0"/>
              <a:t>Сімейний кодекс України;</a:t>
            </a:r>
          </a:p>
          <a:p>
            <a:r>
              <a:rPr lang="uk-UA" dirty="0" smtClean="0"/>
              <a:t>Положення про заклад дошкільної освіти;</a:t>
            </a:r>
          </a:p>
          <a:p>
            <a:r>
              <a:rPr lang="uk-UA" dirty="0" smtClean="0"/>
              <a:t>Інструктивні листи МОН України;</a:t>
            </a:r>
          </a:p>
          <a:p>
            <a:r>
              <a:rPr lang="uk-UA" dirty="0" smtClean="0"/>
              <a:t>Накази та розпорядження відділу освіти </a:t>
            </a:r>
            <a:r>
              <a:rPr lang="uk-UA" dirty="0" err="1" smtClean="0"/>
              <a:t>Пулинської</a:t>
            </a:r>
            <a:r>
              <a:rPr lang="uk-UA" dirty="0" smtClean="0"/>
              <a:t> селищної ради;</a:t>
            </a:r>
          </a:p>
          <a:p>
            <a:r>
              <a:rPr lang="uk-UA" dirty="0" smtClean="0"/>
              <a:t>Статут </a:t>
            </a:r>
            <a:r>
              <a:rPr lang="uk-UA" dirty="0" err="1" smtClean="0"/>
              <a:t>Чернявського</a:t>
            </a:r>
            <a:r>
              <a:rPr lang="uk-UA" dirty="0" smtClean="0"/>
              <a:t> ЗДО </a:t>
            </a:r>
            <a:r>
              <a:rPr lang="uk-UA" dirty="0" err="1" smtClean="0"/>
              <a:t>“Золоте</a:t>
            </a:r>
            <a:r>
              <a:rPr lang="uk-UA" dirty="0" smtClean="0"/>
              <a:t> </a:t>
            </a:r>
            <a:r>
              <a:rPr lang="uk-UA" dirty="0" err="1" smtClean="0"/>
              <a:t>копитце”</a:t>
            </a:r>
            <a:endParaRPr lang="ru-RU" dirty="0"/>
          </a:p>
        </p:txBody>
      </p:sp>
    </p:spTree>
  </p:cSld>
  <p:clrMapOvr>
    <a:masterClrMapping/>
  </p:clrMapOvr>
  <p:transition spd="slow" advClick="0" advTm="2000">
    <p:cut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857232"/>
            <a:ext cx="7929618" cy="560406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Проблемна тема над якою працюємо</a:t>
            </a:r>
            <a:r>
              <a:rPr lang="uk-UA" dirty="0" smtClean="0"/>
              <a:t>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2786058"/>
            <a:ext cx="7686700" cy="3340105"/>
          </a:xfrm>
        </p:spPr>
        <p:txBody>
          <a:bodyPr/>
          <a:lstStyle/>
          <a:p>
            <a:r>
              <a:rPr lang="uk-UA" dirty="0" err="1" smtClean="0"/>
              <a:t>“</a:t>
            </a:r>
            <a:r>
              <a:rPr lang="uk-UA" b="1" dirty="0" err="1" smtClean="0"/>
              <a:t>Створення</a:t>
            </a:r>
            <a:r>
              <a:rPr lang="uk-UA" b="1" dirty="0" smtClean="0"/>
              <a:t> умов для забезпечення якісного освітнього процесу;розвитку ініціативи,творчого потенціалу педагогів та здобувачів освіти відповідно до концепції НУШ”.</a:t>
            </a:r>
            <a:endParaRPr lang="ru-RU" b="1" dirty="0"/>
          </a:p>
        </p:txBody>
      </p:sp>
    </p:spTree>
  </p:cSld>
  <p:clrMapOvr>
    <a:masterClrMapping/>
  </p:clrMapOvr>
  <p:transition spd="slow" advClick="0" advTm="2000">
    <p:cut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857232"/>
            <a:ext cx="3500462" cy="774720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latin typeface="Monotype Corsiva" pitchFamily="66" charset="0"/>
              </a:rPr>
              <a:t>Міжнародний день космосу</a:t>
            </a:r>
            <a:endParaRPr lang="ru-RU" sz="2800" b="1" dirty="0">
              <a:latin typeface="Monotype Corsiva" pitchFamily="66" charset="0"/>
            </a:endParaRPr>
          </a:p>
        </p:txBody>
      </p:sp>
      <p:pic>
        <p:nvPicPr>
          <p:cNvPr id="5" name="Содержимое 4" descr="изображение_viber_2025-12-30_10-06-41-42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28794" y="2571744"/>
            <a:ext cx="3333773" cy="2500330"/>
          </a:xfrm>
        </p:spPr>
      </p:pic>
    </p:spTree>
    <p:extLst>
      <p:ext uri="{BB962C8B-B14F-4D97-AF65-F5344CB8AC3E}">
        <p14:creationId xmlns:p14="http://schemas.microsoft.com/office/powerpoint/2010/main" xmlns="" val="622888024"/>
      </p:ext>
    </p:extLst>
  </p:cSld>
  <p:clrMapOvr>
    <a:masterClrMapping/>
  </p:clrMapOvr>
  <p:transition spd="slow" advClick="0" advTm="2000">
    <p:cut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857232"/>
            <a:ext cx="3429024" cy="1143008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latin typeface="Monotype Corsiva" pitchFamily="66" charset="0"/>
              </a:rPr>
              <a:t>День чистоти </a:t>
            </a:r>
            <a:br>
              <a:rPr lang="uk-UA" sz="2800" b="1" dirty="0" smtClean="0">
                <a:latin typeface="Monotype Corsiva" pitchFamily="66" charset="0"/>
              </a:rPr>
            </a:br>
            <a:r>
              <a:rPr lang="uk-UA" sz="2800" b="1" dirty="0" smtClean="0">
                <a:latin typeface="Monotype Corsiva" pitchFamily="66" charset="0"/>
              </a:rPr>
              <a:t>довкілля</a:t>
            </a:r>
            <a:endParaRPr lang="ru-RU" sz="2800" b="1" dirty="0">
              <a:latin typeface="Monotype Corsiva" pitchFamily="66" charset="0"/>
            </a:endParaRPr>
          </a:p>
        </p:txBody>
      </p:sp>
      <p:pic>
        <p:nvPicPr>
          <p:cNvPr id="5" name="Содержимое 4" descr="изображение_viber_2025-12-30_10-44-25-168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43108" y="1762890"/>
            <a:ext cx="2857520" cy="3810027"/>
          </a:xfrm>
        </p:spPr>
      </p:pic>
    </p:spTree>
    <p:extLst>
      <p:ext uri="{BB962C8B-B14F-4D97-AF65-F5344CB8AC3E}">
        <p14:creationId xmlns:p14="http://schemas.microsoft.com/office/powerpoint/2010/main" xmlns="" val="622888024"/>
      </p:ext>
    </p:extLst>
  </p:cSld>
  <p:clrMapOvr>
    <a:masterClrMapping/>
  </p:clrMapOvr>
  <p:transition spd="slow" advClick="0" advTm="2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1071546"/>
            <a:ext cx="3357586" cy="774720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latin typeface="Monotype Corsiva" pitchFamily="66" charset="0"/>
              </a:rPr>
              <a:t>Праця у природному довкіллі</a:t>
            </a:r>
            <a:endParaRPr lang="ru-RU" sz="2800" b="1" dirty="0">
              <a:latin typeface="Monotype Corsiva" pitchFamily="66" charset="0"/>
            </a:endParaRPr>
          </a:p>
        </p:txBody>
      </p:sp>
      <p:pic>
        <p:nvPicPr>
          <p:cNvPr id="5" name="Содержимое 4" descr="изображение_viber_2025-12-30_10-44-25-215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71670" y="1904989"/>
            <a:ext cx="2928958" cy="3619526"/>
          </a:xfrm>
        </p:spPr>
      </p:pic>
    </p:spTree>
    <p:extLst>
      <p:ext uri="{BB962C8B-B14F-4D97-AF65-F5344CB8AC3E}">
        <p14:creationId xmlns:p14="http://schemas.microsoft.com/office/powerpoint/2010/main" xmlns="" val="622888024"/>
      </p:ext>
    </p:extLst>
  </p:cSld>
  <p:clrMapOvr>
    <a:masterClrMapping/>
  </p:clrMapOvr>
  <p:transition spd="slow" advClick="0" advTm="2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изображение_viber_2025-12-30_10-44-25-263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71671" y="1500174"/>
            <a:ext cx="2857519" cy="3819575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857356" y="714356"/>
            <a:ext cx="3714776" cy="571504"/>
          </a:xfrm>
        </p:spPr>
        <p:txBody>
          <a:bodyPr>
            <a:noAutofit/>
          </a:bodyPr>
          <a:lstStyle/>
          <a:p>
            <a:r>
              <a:rPr lang="uk-UA" sz="3200" b="1" dirty="0" smtClean="0"/>
              <a:t>День </a:t>
            </a:r>
            <a:r>
              <a:rPr lang="uk-UA" sz="3200" b="1" dirty="0" err="1" smtClean="0"/>
              <a:t>памˊяті</a:t>
            </a:r>
            <a:r>
              <a:rPr lang="uk-UA" sz="3200" b="1" dirty="0" smtClean="0"/>
              <a:t> Героїв</a:t>
            </a:r>
            <a:br>
              <a:rPr lang="uk-UA" sz="3200" b="1" dirty="0" smtClean="0"/>
            </a:br>
            <a:r>
              <a:rPr lang="uk-UA" sz="3200" b="1" dirty="0" smtClean="0"/>
              <a:t>Небесної Сотні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xmlns="" val="622888024"/>
      </p:ext>
    </p:extLst>
  </p:cSld>
  <p:clrMapOvr>
    <a:masterClrMapping/>
  </p:clrMapOvr>
  <p:transition spd="slow" advClick="0" advTm="2000">
    <p:cut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119</Words>
  <Application>Microsoft Office PowerPoint</Application>
  <PresentationFormat>Экран (4:3)</PresentationFormat>
  <Paragraphs>26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Звіт    роботи директора                         Чернявського ЗДО                                           “Золоте   копитце ” Гриценко Світлани Василівни</vt:lpstr>
      <vt:lpstr>Слайд 2</vt:lpstr>
      <vt:lpstr>Слайд 3</vt:lpstr>
      <vt:lpstr>   Законодавчі документи та  нормативно-правові  акти якими керуємося у своїй діяльності:</vt:lpstr>
      <vt:lpstr>Проблемна тема над якою працюємо:</vt:lpstr>
      <vt:lpstr>Міжнародний день космосу</vt:lpstr>
      <vt:lpstr>День чистоти  довкілля</vt:lpstr>
      <vt:lpstr>Праця у природному довкіллі</vt:lpstr>
      <vt:lpstr>День памˊяті Героїв Небесної Сотні</vt:lpstr>
      <vt:lpstr>Щасливі моменти  дитинства</vt:lpstr>
      <vt:lpstr>             Навчально-виховна      діяльність</vt:lpstr>
      <vt:lpstr>Слайд 12</vt:lpstr>
      <vt:lpstr>  День української хустки”</vt:lpstr>
      <vt:lpstr>Творча діяльність</vt:lpstr>
      <vt:lpstr>Слайд 15</vt:lpstr>
      <vt:lpstr>Новорічні свята</vt:lpstr>
      <vt:lpstr>.</vt:lpstr>
      <vt:lpstr>Слайд 18</vt:lpstr>
      <vt:lpstr>Слайд 19</vt:lpstr>
      <vt:lpstr>                    Дякуємо за увагу!!!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Acer</cp:lastModifiedBy>
  <cp:revision>33</cp:revision>
  <dcterms:created xsi:type="dcterms:W3CDTF">2012-04-19T12:12:33Z</dcterms:created>
  <dcterms:modified xsi:type="dcterms:W3CDTF">2026-03-02T15:23:29Z</dcterms:modified>
</cp:coreProperties>
</file>